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9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43"/>
  </p:normalViewPr>
  <p:slideViewPr>
    <p:cSldViewPr snapToGrid="0" snapToObjects="1">
      <p:cViewPr varScale="1">
        <p:scale>
          <a:sx n="117" d="100"/>
          <a:sy n="117" d="100"/>
        </p:scale>
        <p:origin x="17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466A58-F039-D14C-B5FD-5943B6D65EBD}" type="datetimeFigureOut">
              <a:rPr lang="en-US" smtClean="0"/>
              <a:t>5/15/18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A3ABE9-E599-FE46-A71B-7875259E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21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A3ABE9-E599-FE46-A71B-7875259EB1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77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A3ABE9-E599-FE46-A71B-7875259EB1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59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2F725-F5DE-334E-B00D-943E41E33F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2A0B8-101C-B645-A512-3FFC01B324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4E12B-E68B-0843-BCDB-A9BA6A399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AEE12-7F48-3143-B342-453043CA9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8ADA0-52C4-AE48-BF03-7FCA4030A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8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481B8-82E6-EE45-A381-E92882309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33ECE1-F974-5D4D-96DA-27E5E7006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60F7B-181C-704D-86E4-964EECAA8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6DB9D-653E-CC45-8C90-A437E385B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AD9F6-F7C9-F34E-87AB-CA72FE06D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58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1F2314-B190-0C46-B1CA-DF35C0C4DA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159516-59D2-7C42-BD0C-F89416269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6E08C-0379-5540-9BE3-66979B658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76EA8-BC41-7744-9166-1B28D805C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7D10E-38F5-8C4A-84AA-96D30F16D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515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B7262-6703-BE42-B1CB-3D62023EB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7282B-736C-E946-83BD-29828C01F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5AA00-3A12-4548-B54E-95ACFD3FF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B494B-5F1F-6F47-BABC-5CA5B8E6F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1FBAC-254D-7247-90B2-56B9CA733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09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9F412-0E7F-8A4F-AFB1-505292A08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20793-5188-CD48-A717-18D9EA879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F2D88-685D-6D4D-8F72-CDF8DC80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20F30-A5DF-7042-A6BD-00FF3B376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02DD7-CC15-BA49-A05B-EC1EBB266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17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DEF5A-964E-1B45-BA2C-4C77BB853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C6343-54CA-F042-A53E-B3FE5EB016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07BBBB-C301-9142-B96B-5DD686986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8FD9B-6201-394D-8F33-03B4679E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194F0-47E9-8F46-9643-36B764E0F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E885B5-499E-1040-93E3-E3F35A18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7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AB51-79E2-BE4B-B626-1B0B04BCE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BAB6D3-448D-D547-A1FA-42999F232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CF5586-BA32-C649-A043-04910A6E4E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3974D2-7089-304E-8CCE-D37B8429EC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C59CE8-9B8B-5442-AE8F-2F7BEE428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B7695D-06FB-0C4C-97A1-EB2C93CCF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665741-EF1D-4F40-8567-1EBDB2148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429D15-DD6E-2E48-9213-C9195FB1B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99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8C3EE-5000-2D42-86C9-1E5690954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AA8C71-094A-0E4E-84DA-3E842B307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59DE25-094A-3243-8052-86689BA51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875B3-37D7-4947-A05C-38275743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054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9FEDF0-CE6A-2A46-8487-FD3045A77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AAC4AD-940D-2C49-833D-3E3414309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ECB31-6BB1-F84C-A158-B828BB2D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04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15CEC-5AE5-2541-87D8-46950FF7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BBE76-60E0-8F42-9A53-7853FF8EA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94534F-DDE4-9B40-AD4E-C9712CA367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BAC9A-5602-DE43-A5A2-56C25F03D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7DA836-B8AE-EC46-A39D-B8FF27C70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9C4D38-B2BB-2546-9899-CCDFA07EE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646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357F7-D6B5-C94B-8A08-013A759B9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66169A-9D2B-A04D-9B3F-0AD07677F0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25A28-EB0A-6540-94A6-3E00E3C0B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BC0963-B8D5-E146-90A7-A46D67BE9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96C202-AB73-9543-BA11-E11643D09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703B4-CA67-E149-83E6-501F41698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56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2281AC-7CA9-5447-99B7-0F38C731B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76748E-D8DB-1249-AE7D-03DA542A8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11285-FC8F-EB46-B88E-FB137F0D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610AB-90C8-D14A-960C-BCC263318429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43BF8-AC22-A343-BAE0-F15E9BCE8D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49FBFA-97B1-614E-ADF8-45D86616FA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194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>
            <a:extLst>
              <a:ext uri="{FF2B5EF4-FFF2-40B4-BE49-F238E27FC236}">
                <a16:creationId xmlns:a16="http://schemas.microsoft.com/office/drawing/2014/main" id="{61AE6CE3-0EE3-1F45-9795-9227B8BE7D10}"/>
              </a:ext>
            </a:extLst>
          </p:cNvPr>
          <p:cNvGrpSpPr/>
          <p:nvPr/>
        </p:nvGrpSpPr>
        <p:grpSpPr>
          <a:xfrm>
            <a:off x="0" y="10884"/>
            <a:ext cx="12192000" cy="3525015"/>
            <a:chOff x="0" y="10884"/>
            <a:chExt cx="12192000" cy="3525015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19ADEF2-E35E-8847-BE68-DBCB9E8751EA}"/>
                </a:ext>
              </a:extLst>
            </p:cNvPr>
            <p:cNvSpPr/>
            <p:nvPr/>
          </p:nvSpPr>
          <p:spPr>
            <a:xfrm>
              <a:off x="0" y="10884"/>
              <a:ext cx="12192000" cy="352501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56C7251-BEAD-DF4E-8CE3-9F39B5C436F7}"/>
                </a:ext>
              </a:extLst>
            </p:cNvPr>
            <p:cNvSpPr txBox="1"/>
            <p:nvPr/>
          </p:nvSpPr>
          <p:spPr>
            <a:xfrm>
              <a:off x="631371" y="324615"/>
              <a:ext cx="1861457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STUDY 1</a:t>
              </a: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49A8A44-52CD-234E-9D2C-342E1E87AB39}"/>
                </a:ext>
              </a:extLst>
            </p:cNvPr>
            <p:cNvGrpSpPr/>
            <p:nvPr/>
          </p:nvGrpSpPr>
          <p:grpSpPr>
            <a:xfrm>
              <a:off x="4316174" y="780893"/>
              <a:ext cx="2862943" cy="1850572"/>
              <a:chOff x="3135073" y="780893"/>
              <a:chExt cx="2862943" cy="185057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67E712D-74D1-8840-BB12-446A26E03D07}"/>
                  </a:ext>
                </a:extLst>
              </p:cNvPr>
              <p:cNvSpPr/>
              <p:nvPr/>
            </p:nvSpPr>
            <p:spPr>
              <a:xfrm>
                <a:off x="3135073" y="780893"/>
                <a:ext cx="2862943" cy="18505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1963605-37FF-314C-BD0A-E367D0EA465F}"/>
                  </a:ext>
                </a:extLst>
              </p:cNvPr>
              <p:cNvSpPr txBox="1"/>
              <p:nvPr/>
            </p:nvSpPr>
            <p:spPr>
              <a:xfrm>
                <a:off x="3254812" y="905101"/>
                <a:ext cx="489860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Logo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4CE8E4F-FCAA-8C49-BCDB-6A11F13ADF99}"/>
                  </a:ext>
                </a:extLst>
              </p:cNvPr>
              <p:cNvSpPr txBox="1"/>
              <p:nvPr/>
            </p:nvSpPr>
            <p:spPr>
              <a:xfrm>
                <a:off x="3254811" y="1567679"/>
                <a:ext cx="631376" cy="8309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sz="1200" dirty="0"/>
              </a:p>
              <a:p>
                <a:endParaRPr lang="en-US" sz="1200" dirty="0"/>
              </a:p>
              <a:p>
                <a:endParaRPr lang="en-US" sz="1200" dirty="0"/>
              </a:p>
              <a:p>
                <a:r>
                  <a:rPr lang="en-US" sz="1200" dirty="0"/>
                  <a:t>Agent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725529A-B02B-2945-8A51-34D8A6DB0252}"/>
                  </a:ext>
                </a:extLst>
              </p:cNvPr>
              <p:cNvSpPr txBox="1"/>
              <p:nvPr/>
            </p:nvSpPr>
            <p:spPr>
              <a:xfrm>
                <a:off x="3995038" y="1567678"/>
                <a:ext cx="1807035" cy="8309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/>
                  <a:t>Introduction:</a:t>
                </a:r>
              </a:p>
              <a:p>
                <a:r>
                  <a:rPr lang="en-US" sz="1200" dirty="0"/>
                  <a:t>xxx.</a:t>
                </a:r>
              </a:p>
              <a:p>
                <a:r>
                  <a:rPr lang="en-US" sz="1200" dirty="0"/>
                  <a:t>xxx.</a:t>
                </a:r>
              </a:p>
              <a:p>
                <a:r>
                  <a:rPr lang="en-US" sz="1200" dirty="0"/>
                  <a:t>[Click here to begin]</a:t>
                </a:r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0B2B07A8-9C2B-7247-99B4-0CA9C641819C}"/>
                </a:ext>
              </a:extLst>
            </p:cNvPr>
            <p:cNvGrpSpPr/>
            <p:nvPr/>
          </p:nvGrpSpPr>
          <p:grpSpPr>
            <a:xfrm>
              <a:off x="8436412" y="780893"/>
              <a:ext cx="2862943" cy="1850572"/>
              <a:chOff x="6117754" y="780893"/>
              <a:chExt cx="2862943" cy="185057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28423E2-3A8F-DC42-ACB6-194195644B73}"/>
                  </a:ext>
                </a:extLst>
              </p:cNvPr>
              <p:cNvSpPr/>
              <p:nvPr/>
            </p:nvSpPr>
            <p:spPr>
              <a:xfrm>
                <a:off x="6117754" y="780893"/>
                <a:ext cx="2862943" cy="18505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5EC7ED0-27BC-2542-9769-E65B56CBF11B}"/>
                  </a:ext>
                </a:extLst>
              </p:cNvPr>
              <p:cNvSpPr txBox="1"/>
              <p:nvPr/>
            </p:nvSpPr>
            <p:spPr>
              <a:xfrm>
                <a:off x="6237493" y="905101"/>
                <a:ext cx="489860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Logo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1BF5FEB-4231-5C43-87C7-A6FED5516B24}"/>
                  </a:ext>
                </a:extLst>
              </p:cNvPr>
              <p:cNvSpPr txBox="1"/>
              <p:nvPr/>
            </p:nvSpPr>
            <p:spPr>
              <a:xfrm>
                <a:off x="6237492" y="1567679"/>
                <a:ext cx="631376" cy="8309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sz="1200" dirty="0"/>
              </a:p>
              <a:p>
                <a:endParaRPr lang="en-US" sz="1200" dirty="0"/>
              </a:p>
              <a:p>
                <a:endParaRPr lang="en-US" sz="1200" dirty="0"/>
              </a:p>
              <a:p>
                <a:r>
                  <a:rPr lang="en-US" sz="1200" dirty="0"/>
                  <a:t>Agent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AA9D1F2-0D37-894D-BA9A-4999E68137F2}"/>
                  </a:ext>
                </a:extLst>
              </p:cNvPr>
              <p:cNvSpPr txBox="1"/>
              <p:nvPr/>
            </p:nvSpPr>
            <p:spPr>
              <a:xfrm>
                <a:off x="6977719" y="1567678"/>
                <a:ext cx="1807035" cy="8309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sz="1200" dirty="0"/>
              </a:p>
              <a:p>
                <a:endParaRPr lang="en-US" sz="1200" dirty="0"/>
              </a:p>
              <a:p>
                <a:endParaRPr lang="en-US" sz="1200" dirty="0"/>
              </a:p>
              <a:p>
                <a:r>
                  <a:rPr lang="en-US" sz="1200" dirty="0"/>
                  <a:t>Chat bubbles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705DDD7-8AAC-3747-AB9F-8508F8194146}"/>
                </a:ext>
              </a:extLst>
            </p:cNvPr>
            <p:cNvGrpSpPr/>
            <p:nvPr/>
          </p:nvGrpSpPr>
          <p:grpSpPr>
            <a:xfrm>
              <a:off x="195936" y="780893"/>
              <a:ext cx="2862943" cy="1850572"/>
              <a:chOff x="152392" y="780893"/>
              <a:chExt cx="2862943" cy="1850572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071234A-7699-EF4C-8636-62266A757E9E}"/>
                  </a:ext>
                </a:extLst>
              </p:cNvPr>
              <p:cNvSpPr/>
              <p:nvPr/>
            </p:nvSpPr>
            <p:spPr>
              <a:xfrm>
                <a:off x="152392" y="780893"/>
                <a:ext cx="2862943" cy="18505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393F9B5-2689-934C-978D-06EE63AE8333}"/>
                  </a:ext>
                </a:extLst>
              </p:cNvPr>
              <p:cNvSpPr txBox="1"/>
              <p:nvPr/>
            </p:nvSpPr>
            <p:spPr>
              <a:xfrm>
                <a:off x="473473" y="1043600"/>
                <a:ext cx="2286012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Choose: User Gender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06D510F-0129-0341-A725-A81417DD3ECA}"/>
                  </a:ext>
                </a:extLst>
              </p:cNvPr>
              <p:cNvSpPr txBox="1"/>
              <p:nvPr/>
            </p:nvSpPr>
            <p:spPr>
              <a:xfrm>
                <a:off x="473473" y="1444807"/>
                <a:ext cx="2286012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Choose: Agent Gender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F682A20-C748-3547-AE2B-DE7D5AF4DFC8}"/>
                </a:ext>
              </a:extLst>
            </p:cNvPr>
            <p:cNvSpPr txBox="1"/>
            <p:nvPr/>
          </p:nvSpPr>
          <p:spPr>
            <a:xfrm>
              <a:off x="3594994" y="1606941"/>
              <a:ext cx="7892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</a:rPr>
                <a:t>Variable: can be male or female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508C399-7762-AE49-A510-B1EBD4201C79}"/>
                </a:ext>
              </a:extLst>
            </p:cNvPr>
            <p:cNvSpPr txBox="1"/>
            <p:nvPr/>
          </p:nvSpPr>
          <p:spPr>
            <a:xfrm>
              <a:off x="7731566" y="1565538"/>
              <a:ext cx="7892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</a:rPr>
                <a:t>Variable: can be male or female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8A589A1-814B-5F4C-8775-7C0A8A062D7F}"/>
                </a:ext>
              </a:extLst>
            </p:cNvPr>
            <p:cNvSpPr txBox="1"/>
            <p:nvPr/>
          </p:nvSpPr>
          <p:spPr>
            <a:xfrm>
              <a:off x="5154354" y="2657424"/>
              <a:ext cx="18288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</a:rPr>
                <a:t>Variable: can be male or female </a:t>
              </a:r>
              <a:r>
                <a:rPr lang="en-US" sz="1200" b="1" dirty="0">
                  <a:solidFill>
                    <a:srgbClr val="00B050"/>
                  </a:solidFill>
                </a:rPr>
                <a:t>(CONSISTENT with Agent gender)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B13F3BE-5F3D-974F-A2F6-369E14082991}"/>
                </a:ext>
              </a:extLst>
            </p:cNvPr>
            <p:cNvSpPr txBox="1"/>
            <p:nvPr/>
          </p:nvSpPr>
          <p:spPr>
            <a:xfrm>
              <a:off x="9296376" y="2630406"/>
              <a:ext cx="18070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Non-variable: only use neutral script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C5F67FF6-19FD-5C46-98EA-757B8DBA8189}"/>
                </a:ext>
              </a:extLst>
            </p:cNvPr>
            <p:cNvCxnSpPr>
              <a:cxnSpLocks/>
            </p:cNvCxnSpPr>
            <p:nvPr/>
          </p:nvCxnSpPr>
          <p:spPr>
            <a:xfrm>
              <a:off x="4150161" y="2022439"/>
              <a:ext cx="530682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EC0913C3-A614-7145-937E-FFB5DE99639D}"/>
                </a:ext>
              </a:extLst>
            </p:cNvPr>
            <p:cNvCxnSpPr>
              <a:cxnSpLocks/>
            </p:cNvCxnSpPr>
            <p:nvPr/>
          </p:nvCxnSpPr>
          <p:spPr>
            <a:xfrm>
              <a:off x="8309854" y="1943128"/>
              <a:ext cx="530682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95088699-CE7A-3048-9B5D-3B33AE4A4E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87197" y="2144486"/>
              <a:ext cx="0" cy="65113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506F6FDB-C477-2941-9AE0-ADA0E6ED7E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38711" y="2112372"/>
              <a:ext cx="0" cy="65113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EBC789F-8E5A-0C42-A594-DF47720E6AAB}"/>
                </a:ext>
              </a:extLst>
            </p:cNvPr>
            <p:cNvSpPr/>
            <p:nvPr/>
          </p:nvSpPr>
          <p:spPr>
            <a:xfrm>
              <a:off x="2884714" y="632392"/>
              <a:ext cx="402772" cy="411208"/>
            </a:xfrm>
            <a:prstGeom prst="ellipse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635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DB5E6D12-9326-CC4C-B333-7C3EA458A521}"/>
                </a:ext>
              </a:extLst>
            </p:cNvPr>
            <p:cNvSpPr/>
            <p:nvPr/>
          </p:nvSpPr>
          <p:spPr>
            <a:xfrm>
              <a:off x="7059385" y="632392"/>
              <a:ext cx="402772" cy="411208"/>
            </a:xfrm>
            <a:prstGeom prst="ellipse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635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26BDDFC-CB65-2740-B1AF-9F3D6C81AE4C}"/>
                </a:ext>
              </a:extLst>
            </p:cNvPr>
            <p:cNvSpPr/>
            <p:nvPr/>
          </p:nvSpPr>
          <p:spPr>
            <a:xfrm>
              <a:off x="11163257" y="632392"/>
              <a:ext cx="402772" cy="411208"/>
            </a:xfrm>
            <a:prstGeom prst="ellipse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635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3775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6A1EF24-2755-7A42-A2D2-5C56553F102B}"/>
              </a:ext>
            </a:extLst>
          </p:cNvPr>
          <p:cNvGrpSpPr/>
          <p:nvPr/>
        </p:nvGrpSpPr>
        <p:grpSpPr>
          <a:xfrm>
            <a:off x="0" y="0"/>
            <a:ext cx="12192000" cy="3322101"/>
            <a:chOff x="0" y="3535899"/>
            <a:chExt cx="12192000" cy="33221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B565631-8A87-834B-A0A5-24A63C5292E8}"/>
                </a:ext>
              </a:extLst>
            </p:cNvPr>
            <p:cNvSpPr/>
            <p:nvPr/>
          </p:nvSpPr>
          <p:spPr>
            <a:xfrm>
              <a:off x="0" y="3535899"/>
              <a:ext cx="12192000" cy="332210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CE3BB71-3BB2-1A4C-8B21-3A35BC825E96}"/>
                </a:ext>
              </a:extLst>
            </p:cNvPr>
            <p:cNvGrpSpPr/>
            <p:nvPr/>
          </p:nvGrpSpPr>
          <p:grpSpPr>
            <a:xfrm>
              <a:off x="4316174" y="4307871"/>
              <a:ext cx="2862943" cy="1850572"/>
              <a:chOff x="3135073" y="4068379"/>
              <a:chExt cx="2862943" cy="1850572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CEAA4BA4-87D7-4B4A-A1B1-7E09BB8453F5}"/>
                  </a:ext>
                </a:extLst>
              </p:cNvPr>
              <p:cNvSpPr/>
              <p:nvPr/>
            </p:nvSpPr>
            <p:spPr>
              <a:xfrm>
                <a:off x="3135073" y="4068379"/>
                <a:ext cx="2862943" cy="18505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335CD3C-0D7B-D14A-9BCD-19EAA5EF221E}"/>
                  </a:ext>
                </a:extLst>
              </p:cNvPr>
              <p:cNvSpPr txBox="1"/>
              <p:nvPr/>
            </p:nvSpPr>
            <p:spPr>
              <a:xfrm>
                <a:off x="3254812" y="4192587"/>
                <a:ext cx="489860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Logo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DCAF46F-F57D-4A43-B5FF-5BFE4D0C0D8F}"/>
                  </a:ext>
                </a:extLst>
              </p:cNvPr>
              <p:cNvSpPr txBox="1"/>
              <p:nvPr/>
            </p:nvSpPr>
            <p:spPr>
              <a:xfrm>
                <a:off x="3254811" y="4855165"/>
                <a:ext cx="631376" cy="8309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sz="1200" dirty="0"/>
              </a:p>
              <a:p>
                <a:endParaRPr lang="en-US" sz="1200" dirty="0"/>
              </a:p>
              <a:p>
                <a:endParaRPr lang="en-US" sz="1200" dirty="0"/>
              </a:p>
              <a:p>
                <a:r>
                  <a:rPr lang="en-US" sz="1200" dirty="0"/>
                  <a:t>Agent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527F429-6B0C-BE4C-B04B-F4AE1297A9EF}"/>
                  </a:ext>
                </a:extLst>
              </p:cNvPr>
              <p:cNvSpPr txBox="1"/>
              <p:nvPr/>
            </p:nvSpPr>
            <p:spPr>
              <a:xfrm>
                <a:off x="3995038" y="4855164"/>
                <a:ext cx="1807035" cy="8309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/>
                  <a:t>Introduction:</a:t>
                </a:r>
              </a:p>
              <a:p>
                <a:r>
                  <a:rPr lang="en-US" sz="1200" dirty="0"/>
                  <a:t>xxx.</a:t>
                </a:r>
              </a:p>
              <a:p>
                <a:r>
                  <a:rPr lang="en-US" sz="1200" dirty="0"/>
                  <a:t>xxx.</a:t>
                </a:r>
              </a:p>
              <a:p>
                <a:r>
                  <a:rPr lang="en-US" sz="1200" dirty="0"/>
                  <a:t>[Click here to begin]</a:t>
                </a: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AC73F63-CF9B-C942-8E73-214A757A25F2}"/>
                </a:ext>
              </a:extLst>
            </p:cNvPr>
            <p:cNvGrpSpPr/>
            <p:nvPr/>
          </p:nvGrpSpPr>
          <p:grpSpPr>
            <a:xfrm>
              <a:off x="8436411" y="4307871"/>
              <a:ext cx="2862943" cy="1850572"/>
              <a:chOff x="6117754" y="4068379"/>
              <a:chExt cx="2862943" cy="1850572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B01DA9F-0089-B148-A5FD-7AA61D16BFEA}"/>
                  </a:ext>
                </a:extLst>
              </p:cNvPr>
              <p:cNvSpPr/>
              <p:nvPr/>
            </p:nvSpPr>
            <p:spPr>
              <a:xfrm>
                <a:off x="6117754" y="4068379"/>
                <a:ext cx="2862943" cy="18505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33BDD54-7176-5A40-B91E-5B16516C72C3}"/>
                  </a:ext>
                </a:extLst>
              </p:cNvPr>
              <p:cNvSpPr txBox="1"/>
              <p:nvPr/>
            </p:nvSpPr>
            <p:spPr>
              <a:xfrm>
                <a:off x="6237493" y="4192587"/>
                <a:ext cx="489860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Logo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A0E2D47-7402-BC46-9924-5CF1485EAD3E}"/>
                  </a:ext>
                </a:extLst>
              </p:cNvPr>
              <p:cNvSpPr txBox="1"/>
              <p:nvPr/>
            </p:nvSpPr>
            <p:spPr>
              <a:xfrm>
                <a:off x="6237492" y="4855165"/>
                <a:ext cx="631376" cy="8309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sz="1200" dirty="0"/>
              </a:p>
              <a:p>
                <a:endParaRPr lang="en-US" sz="1200" dirty="0"/>
              </a:p>
              <a:p>
                <a:endParaRPr lang="en-US" sz="1200" dirty="0"/>
              </a:p>
              <a:p>
                <a:r>
                  <a:rPr lang="en-US" sz="1200" dirty="0"/>
                  <a:t>Agent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E87358B-5F8F-974C-8454-A9D1F0964DA2}"/>
                  </a:ext>
                </a:extLst>
              </p:cNvPr>
              <p:cNvSpPr txBox="1"/>
              <p:nvPr/>
            </p:nvSpPr>
            <p:spPr>
              <a:xfrm>
                <a:off x="6977719" y="4855164"/>
                <a:ext cx="1807035" cy="8309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sz="1200" dirty="0"/>
              </a:p>
              <a:p>
                <a:endParaRPr lang="en-US" sz="1200" dirty="0"/>
              </a:p>
              <a:p>
                <a:endParaRPr lang="en-US" sz="1200" dirty="0"/>
              </a:p>
              <a:p>
                <a:r>
                  <a:rPr lang="en-US" sz="1200" dirty="0"/>
                  <a:t>Chat bubbles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C384AAD-6B2C-3A49-8600-00435B9BC22D}"/>
                </a:ext>
              </a:extLst>
            </p:cNvPr>
            <p:cNvGrpSpPr/>
            <p:nvPr/>
          </p:nvGrpSpPr>
          <p:grpSpPr>
            <a:xfrm>
              <a:off x="195936" y="4307871"/>
              <a:ext cx="2862943" cy="1850572"/>
              <a:chOff x="152392" y="4068379"/>
              <a:chExt cx="2862943" cy="1850572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3CAFFB8-83FA-B945-A453-70480CF67883}"/>
                  </a:ext>
                </a:extLst>
              </p:cNvPr>
              <p:cNvSpPr/>
              <p:nvPr/>
            </p:nvSpPr>
            <p:spPr>
              <a:xfrm>
                <a:off x="152392" y="4068379"/>
                <a:ext cx="2862943" cy="18505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1D6B66A-13B9-AF43-B83C-4CC93A54FD35}"/>
                  </a:ext>
                </a:extLst>
              </p:cNvPr>
              <p:cNvSpPr txBox="1"/>
              <p:nvPr/>
            </p:nvSpPr>
            <p:spPr>
              <a:xfrm>
                <a:off x="473473" y="4331086"/>
                <a:ext cx="2286012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Choose: User Gender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37C454E-FE47-E243-A13B-79C86989B1E5}"/>
                  </a:ext>
                </a:extLst>
              </p:cNvPr>
              <p:cNvSpPr txBox="1"/>
              <p:nvPr/>
            </p:nvSpPr>
            <p:spPr>
              <a:xfrm>
                <a:off x="473473" y="4732293"/>
                <a:ext cx="2286012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Choose: Agent Gender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A0F55FF-B8D1-0442-877A-1C91E12645B5}"/>
                  </a:ext>
                </a:extLst>
              </p:cNvPr>
              <p:cNvSpPr txBox="1"/>
              <p:nvPr/>
            </p:nvSpPr>
            <p:spPr>
              <a:xfrm>
                <a:off x="473473" y="5139829"/>
                <a:ext cx="2286012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Choose: Script Gender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BF58D1C-8F86-4740-AE01-87E48A48F17B}"/>
                </a:ext>
              </a:extLst>
            </p:cNvPr>
            <p:cNvSpPr txBox="1"/>
            <p:nvPr/>
          </p:nvSpPr>
          <p:spPr>
            <a:xfrm>
              <a:off x="3594994" y="5098659"/>
              <a:ext cx="7892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</a:rPr>
                <a:t>Variable: can be male or female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8CB3B26-81D5-2B4D-83B2-77A3A4F5EE74}"/>
                </a:ext>
              </a:extLst>
            </p:cNvPr>
            <p:cNvSpPr txBox="1"/>
            <p:nvPr/>
          </p:nvSpPr>
          <p:spPr>
            <a:xfrm>
              <a:off x="7731566" y="5057256"/>
              <a:ext cx="7892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</a:rPr>
                <a:t>Variable: can be male or female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AE31F13-440F-0D49-AE71-F44B454CD977}"/>
                </a:ext>
              </a:extLst>
            </p:cNvPr>
            <p:cNvSpPr txBox="1"/>
            <p:nvPr/>
          </p:nvSpPr>
          <p:spPr>
            <a:xfrm>
              <a:off x="5154354" y="6157129"/>
              <a:ext cx="18288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</a:rPr>
                <a:t>Variable: can be male or female </a:t>
              </a:r>
              <a:r>
                <a:rPr lang="en-US" sz="1200" b="1" dirty="0">
                  <a:solidFill>
                    <a:srgbClr val="00B050"/>
                  </a:solidFill>
                </a:rPr>
                <a:t>(CONSISTENT with Agent gender)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EB8F4B8-C0E8-974F-B46E-FD5D977C1C8E}"/>
                </a:ext>
              </a:extLst>
            </p:cNvPr>
            <p:cNvSpPr txBox="1"/>
            <p:nvPr/>
          </p:nvSpPr>
          <p:spPr>
            <a:xfrm>
              <a:off x="9247385" y="6157128"/>
              <a:ext cx="18288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</a:rPr>
                <a:t>Variable: can be male or female </a:t>
              </a:r>
              <a:r>
                <a:rPr lang="en-US" sz="1200" b="1" dirty="0">
                  <a:solidFill>
                    <a:srgbClr val="00B050"/>
                  </a:solidFill>
                </a:rPr>
                <a:t>(INDEPENDENT of Agent gender)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51BE830-3270-B14C-A1ED-2846A3385D1C}"/>
                </a:ext>
              </a:extLst>
            </p:cNvPr>
            <p:cNvCxnSpPr>
              <a:cxnSpLocks/>
            </p:cNvCxnSpPr>
            <p:nvPr/>
          </p:nvCxnSpPr>
          <p:spPr>
            <a:xfrm>
              <a:off x="4200513" y="5460166"/>
              <a:ext cx="530682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F33CB178-4DEB-FC4B-B644-500C5D9E114A}"/>
                </a:ext>
              </a:extLst>
            </p:cNvPr>
            <p:cNvCxnSpPr>
              <a:cxnSpLocks/>
            </p:cNvCxnSpPr>
            <p:nvPr/>
          </p:nvCxnSpPr>
          <p:spPr>
            <a:xfrm>
              <a:off x="8360206" y="5380855"/>
              <a:ext cx="530682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C2D5D6D-097F-3C44-B9AA-2986A7C51C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87197" y="5656320"/>
              <a:ext cx="0" cy="65113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3F5E598-8606-874C-94AC-C057D5B4C5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38711" y="5624206"/>
              <a:ext cx="0" cy="65113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011FF7A-ACE3-F14A-985A-E0C4AE1B95C2}"/>
                </a:ext>
              </a:extLst>
            </p:cNvPr>
            <p:cNvSpPr txBox="1"/>
            <p:nvPr/>
          </p:nvSpPr>
          <p:spPr>
            <a:xfrm>
              <a:off x="631370" y="3754143"/>
              <a:ext cx="1861457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STUDY 2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F129B6C-F4BB-E348-B979-B326ED65A642}"/>
                </a:ext>
              </a:extLst>
            </p:cNvPr>
            <p:cNvSpPr/>
            <p:nvPr/>
          </p:nvSpPr>
          <p:spPr>
            <a:xfrm>
              <a:off x="2884714" y="4149232"/>
              <a:ext cx="402772" cy="411208"/>
            </a:xfrm>
            <a:prstGeom prst="ellipse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635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BDE61F5-8757-3341-871E-3AC2D144FC2C}"/>
                </a:ext>
              </a:extLst>
            </p:cNvPr>
            <p:cNvSpPr/>
            <p:nvPr/>
          </p:nvSpPr>
          <p:spPr>
            <a:xfrm>
              <a:off x="7059385" y="4149232"/>
              <a:ext cx="402772" cy="411208"/>
            </a:xfrm>
            <a:prstGeom prst="ellipse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635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26FA370-A11A-0348-A1DF-6CA74EA2646B}"/>
                </a:ext>
              </a:extLst>
            </p:cNvPr>
            <p:cNvSpPr/>
            <p:nvPr/>
          </p:nvSpPr>
          <p:spPr>
            <a:xfrm>
              <a:off x="11163257" y="4149232"/>
              <a:ext cx="402772" cy="411208"/>
            </a:xfrm>
            <a:prstGeom prst="ellipse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635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8278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3D47BA-0E1C-124E-A83B-C69B8720196A}"/>
              </a:ext>
            </a:extLst>
          </p:cNvPr>
          <p:cNvGrpSpPr/>
          <p:nvPr/>
        </p:nvGrpSpPr>
        <p:grpSpPr>
          <a:xfrm>
            <a:off x="0" y="10884"/>
            <a:ext cx="12192000" cy="3690259"/>
            <a:chOff x="0" y="10884"/>
            <a:chExt cx="12192000" cy="3690259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19ADEF2-E35E-8847-BE68-DBCB9E8751EA}"/>
                </a:ext>
              </a:extLst>
            </p:cNvPr>
            <p:cNvSpPr/>
            <p:nvPr/>
          </p:nvSpPr>
          <p:spPr>
            <a:xfrm>
              <a:off x="0" y="10884"/>
              <a:ext cx="12192000" cy="36902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56C7251-BEAD-DF4E-8CE3-9F39B5C436F7}"/>
                </a:ext>
              </a:extLst>
            </p:cNvPr>
            <p:cNvSpPr txBox="1"/>
            <p:nvPr/>
          </p:nvSpPr>
          <p:spPr>
            <a:xfrm>
              <a:off x="631371" y="324615"/>
              <a:ext cx="1861457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ONLINE PILOT STUDY</a:t>
              </a: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49A8A44-52CD-234E-9D2C-342E1E87AB39}"/>
                </a:ext>
              </a:extLst>
            </p:cNvPr>
            <p:cNvGrpSpPr/>
            <p:nvPr/>
          </p:nvGrpSpPr>
          <p:grpSpPr>
            <a:xfrm>
              <a:off x="4401222" y="770142"/>
              <a:ext cx="2862943" cy="1850572"/>
              <a:chOff x="3135073" y="780893"/>
              <a:chExt cx="2862943" cy="185057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67E712D-74D1-8840-BB12-446A26E03D07}"/>
                  </a:ext>
                </a:extLst>
              </p:cNvPr>
              <p:cNvSpPr/>
              <p:nvPr/>
            </p:nvSpPr>
            <p:spPr>
              <a:xfrm>
                <a:off x="3135073" y="780893"/>
                <a:ext cx="2862943" cy="18505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1963605-37FF-314C-BD0A-E367D0EA465F}"/>
                  </a:ext>
                </a:extLst>
              </p:cNvPr>
              <p:cNvSpPr txBox="1"/>
              <p:nvPr/>
            </p:nvSpPr>
            <p:spPr>
              <a:xfrm>
                <a:off x="3254812" y="905101"/>
                <a:ext cx="489860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Logo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725529A-B02B-2945-8A51-34D8A6DB0252}"/>
                  </a:ext>
                </a:extLst>
              </p:cNvPr>
              <p:cNvSpPr txBox="1"/>
              <p:nvPr/>
            </p:nvSpPr>
            <p:spPr>
              <a:xfrm>
                <a:off x="3680001" y="1567678"/>
                <a:ext cx="1807035" cy="8309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/>
                  <a:t>Introduction:</a:t>
                </a:r>
              </a:p>
              <a:p>
                <a:r>
                  <a:rPr lang="en-US" sz="1200" dirty="0"/>
                  <a:t>xxx.</a:t>
                </a:r>
              </a:p>
              <a:p>
                <a:r>
                  <a:rPr lang="en-US" sz="1200" dirty="0"/>
                  <a:t>xxx.</a:t>
                </a:r>
              </a:p>
              <a:p>
                <a:r>
                  <a:rPr lang="en-US" sz="1200" dirty="0"/>
                  <a:t>[Click here to begin]</a:t>
                </a:r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0B2B07A8-9C2B-7247-99B4-0CA9C641819C}"/>
                </a:ext>
              </a:extLst>
            </p:cNvPr>
            <p:cNvGrpSpPr/>
            <p:nvPr/>
          </p:nvGrpSpPr>
          <p:grpSpPr>
            <a:xfrm>
              <a:off x="8503442" y="770142"/>
              <a:ext cx="2862943" cy="1850572"/>
              <a:chOff x="6117754" y="780893"/>
              <a:chExt cx="2862943" cy="185057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28423E2-3A8F-DC42-ACB6-194195644B73}"/>
                  </a:ext>
                </a:extLst>
              </p:cNvPr>
              <p:cNvSpPr/>
              <p:nvPr/>
            </p:nvSpPr>
            <p:spPr>
              <a:xfrm>
                <a:off x="6117754" y="780893"/>
                <a:ext cx="2862943" cy="18505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5EC7ED0-27BC-2542-9769-E65B56CBF11B}"/>
                  </a:ext>
                </a:extLst>
              </p:cNvPr>
              <p:cNvSpPr txBox="1"/>
              <p:nvPr/>
            </p:nvSpPr>
            <p:spPr>
              <a:xfrm>
                <a:off x="6237493" y="905101"/>
                <a:ext cx="489860" cy="27699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Logo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AA9D1F2-0D37-894D-BA9A-4999E68137F2}"/>
                  </a:ext>
                </a:extLst>
              </p:cNvPr>
              <p:cNvSpPr txBox="1"/>
              <p:nvPr/>
            </p:nvSpPr>
            <p:spPr>
              <a:xfrm>
                <a:off x="6651196" y="1567678"/>
                <a:ext cx="1807035" cy="8309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sz="1200" dirty="0"/>
              </a:p>
              <a:p>
                <a:endParaRPr lang="en-US" sz="1200" dirty="0"/>
              </a:p>
              <a:p>
                <a:endParaRPr lang="en-US" sz="1200" dirty="0"/>
              </a:p>
              <a:p>
                <a:r>
                  <a:rPr lang="en-US" sz="1200" dirty="0"/>
                  <a:t>Chat bubbles</a:t>
                </a:r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071234A-7699-EF4C-8636-62266A757E9E}"/>
                </a:ext>
              </a:extLst>
            </p:cNvPr>
            <p:cNvSpPr/>
            <p:nvPr/>
          </p:nvSpPr>
          <p:spPr>
            <a:xfrm>
              <a:off x="195936" y="780893"/>
              <a:ext cx="2977626" cy="18505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Randomization of conditions (not shown to respondents)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8A589A1-814B-5F4C-8775-7C0A8A062D7F}"/>
                </a:ext>
              </a:extLst>
            </p:cNvPr>
            <p:cNvSpPr txBox="1"/>
            <p:nvPr/>
          </p:nvSpPr>
          <p:spPr>
            <a:xfrm>
              <a:off x="4946150" y="2677710"/>
              <a:ext cx="18288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B050"/>
                  </a:solidFill>
                </a:rPr>
                <a:t>Variable: can be male or female </a:t>
              </a:r>
              <a:endParaRPr lang="en-US" sz="1200" b="1" dirty="0">
                <a:solidFill>
                  <a:srgbClr val="00B050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B13F3BE-5F3D-974F-A2F6-369E14082991}"/>
                </a:ext>
              </a:extLst>
            </p:cNvPr>
            <p:cNvSpPr txBox="1"/>
            <p:nvPr/>
          </p:nvSpPr>
          <p:spPr>
            <a:xfrm>
              <a:off x="9025949" y="2619655"/>
              <a:ext cx="18070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Non-variable: only use neutral script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95088699-CE7A-3048-9B5D-3B33AE4A4E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78993" y="2164772"/>
              <a:ext cx="0" cy="65113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506F6FDB-C477-2941-9AE0-ADA0E6ED7E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68284" y="2101621"/>
              <a:ext cx="0" cy="65113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EBC789F-8E5A-0C42-A594-DF47720E6AAB}"/>
                </a:ext>
              </a:extLst>
            </p:cNvPr>
            <p:cNvSpPr/>
            <p:nvPr/>
          </p:nvSpPr>
          <p:spPr>
            <a:xfrm>
              <a:off x="3015342" y="632392"/>
              <a:ext cx="402772" cy="411208"/>
            </a:xfrm>
            <a:prstGeom prst="ellipse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635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DB5E6D12-9326-CC4C-B333-7C3EA458A521}"/>
                </a:ext>
              </a:extLst>
            </p:cNvPr>
            <p:cNvSpPr/>
            <p:nvPr/>
          </p:nvSpPr>
          <p:spPr>
            <a:xfrm>
              <a:off x="7144433" y="621641"/>
              <a:ext cx="402772" cy="411208"/>
            </a:xfrm>
            <a:prstGeom prst="ellipse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635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26BDDFC-CB65-2740-B1AF-9F3D6C81AE4C}"/>
                </a:ext>
              </a:extLst>
            </p:cNvPr>
            <p:cNvSpPr/>
            <p:nvPr/>
          </p:nvSpPr>
          <p:spPr>
            <a:xfrm>
              <a:off x="11230287" y="621641"/>
              <a:ext cx="402772" cy="411208"/>
            </a:xfrm>
            <a:prstGeom prst="ellipse">
              <a:avLst/>
            </a:prstGeom>
            <a:solidFill>
              <a:schemeClr val="bg2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635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ysClr val="windowText" lastClr="000000"/>
                  </a:solidFill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347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15F44A-EB6B-974E-A500-61D0D1C40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49" y="1185854"/>
            <a:ext cx="2931074" cy="23448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B3C521-F764-E447-B736-4BC34DC5FEBB}"/>
              </a:ext>
            </a:extLst>
          </p:cNvPr>
          <p:cNvSpPr/>
          <p:nvPr/>
        </p:nvSpPr>
        <p:spPr>
          <a:xfrm>
            <a:off x="1436914" y="1415144"/>
            <a:ext cx="2035629" cy="203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r>
              <a:rPr lang="en-US" sz="400" b="1" u="sng" dirty="0">
                <a:solidFill>
                  <a:schemeClr val="tx1"/>
                </a:solidFill>
                <a:latin typeface="Helvetica" pitchFamily="2" charset="0"/>
              </a:rPr>
              <a:t>Introduction</a:t>
            </a:r>
          </a:p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Meet your conversational virtual assistant, </a:t>
            </a:r>
            <a:r>
              <a:rPr lang="en-US" sz="400" dirty="0" err="1">
                <a:solidFill>
                  <a:schemeClr val="tx1"/>
                </a:solidFill>
                <a:latin typeface="Helvetica" pitchFamily="2" charset="0"/>
              </a:rPr>
              <a:t>Zan</a:t>
            </a:r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/Michelle/Michael. </a:t>
            </a:r>
          </a:p>
          <a:p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r>
              <a:rPr lang="en-US" sz="400" dirty="0" err="1">
                <a:solidFill>
                  <a:schemeClr val="tx1"/>
                </a:solidFill>
                <a:latin typeface="Helvetica" pitchFamily="2" charset="0"/>
              </a:rPr>
              <a:t>Zan</a:t>
            </a:r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/Michelle/Michael is a conversational personal finance assistant who can help you with basic tasks, for example setting up a bank account. Using the information that you provide, </a:t>
            </a:r>
            <a:r>
              <a:rPr lang="en-US" sz="400" dirty="0" err="1">
                <a:solidFill>
                  <a:schemeClr val="tx1"/>
                </a:solidFill>
                <a:latin typeface="Helvetica" pitchFamily="2" charset="0"/>
              </a:rPr>
              <a:t>Zan</a:t>
            </a:r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/Michelle/Michael is able to compute the best recommendation just for you. </a:t>
            </a:r>
            <a:r>
              <a:rPr lang="en-US" sz="400" dirty="0" err="1">
                <a:solidFill>
                  <a:schemeClr val="tx1"/>
                </a:solidFill>
                <a:latin typeface="Helvetica" pitchFamily="2" charset="0"/>
              </a:rPr>
              <a:t>Zan</a:t>
            </a:r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/Michelle/Michael is designed by the Customer Experience and Tech team at RBT bank, who have 8 combined years of customer experience and 9 combined years of computer programming experience.</a:t>
            </a:r>
          </a:p>
          <a:p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Today, you will go through a demonstration session where </a:t>
            </a:r>
            <a:r>
              <a:rPr lang="en-US" sz="400" dirty="0" err="1">
                <a:solidFill>
                  <a:schemeClr val="tx1"/>
                </a:solidFill>
                <a:latin typeface="Helvetica" pitchFamily="2" charset="0"/>
              </a:rPr>
              <a:t>Zan</a:t>
            </a:r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/Michelle/Michael will help you with three simple personal finance tasks:</a:t>
            </a:r>
          </a:p>
          <a:p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1. Choosing a bank savings account</a:t>
            </a:r>
          </a:p>
          <a:p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2. Choosing a home loan plan</a:t>
            </a:r>
          </a:p>
          <a:p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3. Choosing a life insurance policy</a:t>
            </a: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[Click here to begin.]</a:t>
            </a: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31DB85-A784-4B48-A215-75B077DCD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057" y="1185853"/>
            <a:ext cx="2931074" cy="23448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92338ED-EC2A-A04A-9FD8-AE4B30EB17F5}"/>
              </a:ext>
            </a:extLst>
          </p:cNvPr>
          <p:cNvSpPr/>
          <p:nvPr/>
        </p:nvSpPr>
        <p:spPr>
          <a:xfrm>
            <a:off x="7440386" y="1185853"/>
            <a:ext cx="2999014" cy="23448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75FDE4-3395-ED41-978E-2F116403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863" y="1549220"/>
            <a:ext cx="2466507" cy="17674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7062C4-59E6-5640-84B2-E78F75389EAF}"/>
              </a:ext>
            </a:extLst>
          </p:cNvPr>
          <p:cNvSpPr txBox="1"/>
          <p:nvPr/>
        </p:nvSpPr>
        <p:spPr>
          <a:xfrm>
            <a:off x="7635863" y="1288984"/>
            <a:ext cx="12314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Evaluation of Experience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1C5A44-2DA5-E241-A496-765A6CDDC7E4}"/>
              </a:ext>
            </a:extLst>
          </p:cNvPr>
          <p:cNvSpPr/>
          <p:nvPr/>
        </p:nvSpPr>
        <p:spPr>
          <a:xfrm>
            <a:off x="647700" y="4212082"/>
            <a:ext cx="2999014" cy="23448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8A0D7B-A6A4-3740-8212-C9402BB03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49" y="4621991"/>
            <a:ext cx="2950029" cy="7920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E18D1F-C6EA-4F44-9B33-D7C6E2D76335}"/>
              </a:ext>
            </a:extLst>
          </p:cNvPr>
          <p:cNvSpPr txBox="1"/>
          <p:nvPr/>
        </p:nvSpPr>
        <p:spPr>
          <a:xfrm>
            <a:off x="642149" y="4370363"/>
            <a:ext cx="12314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Evaluation of Experience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A097A9-BC89-D048-A25F-596284640E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5530" y="3223169"/>
            <a:ext cx="388257" cy="2766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535D8DD-8D5E-C540-B781-6ABB2A4EBB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3102" y="5443071"/>
            <a:ext cx="388257" cy="2766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8C71328-7122-DC48-88E7-FEFB8E755AED}"/>
              </a:ext>
            </a:extLst>
          </p:cNvPr>
          <p:cNvSpPr txBox="1"/>
          <p:nvPr/>
        </p:nvSpPr>
        <p:spPr>
          <a:xfrm>
            <a:off x="584907" y="968214"/>
            <a:ext cx="21228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Mock-up of introduction page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B66575-6F01-7649-8697-48474927E3B2}"/>
              </a:ext>
            </a:extLst>
          </p:cNvPr>
          <p:cNvSpPr txBox="1"/>
          <p:nvPr/>
        </p:nvSpPr>
        <p:spPr>
          <a:xfrm>
            <a:off x="3984026" y="908854"/>
            <a:ext cx="21228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Mock-up of chatting page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A02B70-F9B2-3F47-B661-85744A65CEF6}"/>
              </a:ext>
            </a:extLst>
          </p:cNvPr>
          <p:cNvSpPr txBox="1"/>
          <p:nvPr/>
        </p:nvSpPr>
        <p:spPr>
          <a:xfrm>
            <a:off x="7440385" y="886620"/>
            <a:ext cx="29734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Mock-up of survey page (after each task)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09E5D5-380D-E348-9D7A-FBAFC91B7C62}"/>
              </a:ext>
            </a:extLst>
          </p:cNvPr>
          <p:cNvSpPr txBox="1"/>
          <p:nvPr/>
        </p:nvSpPr>
        <p:spPr>
          <a:xfrm>
            <a:off x="650408" y="4057180"/>
            <a:ext cx="29734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Mock-up of survey page (continued)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89B0CA-C9FC-DD40-9AAE-DB7741C17CEF}"/>
              </a:ext>
            </a:extLst>
          </p:cNvPr>
          <p:cNvSpPr txBox="1"/>
          <p:nvPr/>
        </p:nvSpPr>
        <p:spPr>
          <a:xfrm>
            <a:off x="1306286" y="468086"/>
            <a:ext cx="2751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Mock-ups for Studies 1 &amp; 2</a:t>
            </a:r>
          </a:p>
        </p:txBody>
      </p:sp>
    </p:spTree>
    <p:extLst>
      <p:ext uri="{BB962C8B-B14F-4D97-AF65-F5344CB8AC3E}">
        <p14:creationId xmlns:p14="http://schemas.microsoft.com/office/powerpoint/2010/main" val="2119997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07A286-53F0-C84E-A2C8-F202F9D8D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006" y="1114418"/>
            <a:ext cx="2931074" cy="23448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49C70B-FD85-954C-8CDD-1AE27E9B0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325" y="1114417"/>
            <a:ext cx="2931074" cy="23448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F96457-B0B3-D842-ACEC-2FD901EB6159}"/>
              </a:ext>
            </a:extLst>
          </p:cNvPr>
          <p:cNvSpPr/>
          <p:nvPr/>
        </p:nvSpPr>
        <p:spPr>
          <a:xfrm>
            <a:off x="4539341" y="1343708"/>
            <a:ext cx="2860400" cy="203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3317A1-35A7-1D46-BCD5-FA1713B8F0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51" t="12288" r="4371" b="3409"/>
          <a:stretch/>
        </p:blipFill>
        <p:spPr>
          <a:xfrm>
            <a:off x="4985658" y="1402566"/>
            <a:ext cx="2024742" cy="1976769"/>
          </a:xfrm>
          <a:prstGeom prst="rect">
            <a:avLst/>
          </a:prstGeom>
          <a:effectLst/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B035290-5E96-7047-BDC1-C7B69E0F375F}"/>
              </a:ext>
            </a:extLst>
          </p:cNvPr>
          <p:cNvSpPr/>
          <p:nvPr/>
        </p:nvSpPr>
        <p:spPr>
          <a:xfrm>
            <a:off x="786343" y="1383679"/>
            <a:ext cx="2860400" cy="203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A81357-CEE9-8244-AA7C-251398632AA5}"/>
              </a:ext>
            </a:extLst>
          </p:cNvPr>
          <p:cNvSpPr/>
          <p:nvPr/>
        </p:nvSpPr>
        <p:spPr>
          <a:xfrm>
            <a:off x="1175658" y="1343708"/>
            <a:ext cx="2035629" cy="20356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r>
              <a:rPr lang="en-US" sz="400" b="1" u="sng" dirty="0">
                <a:solidFill>
                  <a:schemeClr val="tx1"/>
                </a:solidFill>
                <a:latin typeface="Helvetica" pitchFamily="2" charset="0"/>
              </a:rPr>
              <a:t>Introduction</a:t>
            </a:r>
          </a:p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b="1" u="sng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Meet your conversational virtual assistant, </a:t>
            </a:r>
            <a:r>
              <a:rPr lang="en-US" sz="400" dirty="0" err="1">
                <a:solidFill>
                  <a:schemeClr val="tx1"/>
                </a:solidFill>
                <a:latin typeface="Helvetica" pitchFamily="2" charset="0"/>
              </a:rPr>
              <a:t>Zan</a:t>
            </a:r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/Michelle/Michael. </a:t>
            </a:r>
          </a:p>
          <a:p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r>
              <a:rPr lang="en-US" sz="400" dirty="0" err="1">
                <a:solidFill>
                  <a:schemeClr val="tx1"/>
                </a:solidFill>
                <a:latin typeface="Helvetica" pitchFamily="2" charset="0"/>
              </a:rPr>
              <a:t>Zan</a:t>
            </a:r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/Michelle/Michael is a conversational personal finance assistant who can help you with basic tasks, for example setting up a bank account. Using the information that you provide, </a:t>
            </a:r>
            <a:r>
              <a:rPr lang="en-US" sz="400" dirty="0" err="1">
                <a:solidFill>
                  <a:schemeClr val="tx1"/>
                </a:solidFill>
                <a:latin typeface="Helvetica" pitchFamily="2" charset="0"/>
              </a:rPr>
              <a:t>Zan</a:t>
            </a:r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/Michelle/Michael is able to compute the best recommendation just for you. </a:t>
            </a:r>
            <a:r>
              <a:rPr lang="en-US" sz="400" dirty="0" err="1">
                <a:solidFill>
                  <a:schemeClr val="tx1"/>
                </a:solidFill>
                <a:latin typeface="Helvetica" pitchFamily="2" charset="0"/>
              </a:rPr>
              <a:t>Zan</a:t>
            </a:r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/Michelle/Michael is designed by the Customer Experience and Tech team at RBT bank, who have 8 combined years of customer experience and 9 combined years of computer programming experience.</a:t>
            </a:r>
          </a:p>
          <a:p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Today, you will go through a demonstration session where </a:t>
            </a:r>
            <a:r>
              <a:rPr lang="en-US" sz="400" dirty="0" err="1">
                <a:solidFill>
                  <a:schemeClr val="tx1"/>
                </a:solidFill>
                <a:latin typeface="Helvetica" pitchFamily="2" charset="0"/>
              </a:rPr>
              <a:t>Zan</a:t>
            </a:r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/Michelle/Michael will help you with three simple personal finance tasks:</a:t>
            </a:r>
          </a:p>
          <a:p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1. Choosing a bank savings account</a:t>
            </a:r>
          </a:p>
          <a:p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2. Choosing a home loan plan</a:t>
            </a:r>
          </a:p>
          <a:p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3. Choosing a life insurance policy</a:t>
            </a: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r>
              <a:rPr lang="en-US" sz="400" dirty="0">
                <a:solidFill>
                  <a:schemeClr val="tx1"/>
                </a:solidFill>
                <a:latin typeface="Helvetica" pitchFamily="2" charset="0"/>
              </a:rPr>
              <a:t>[Click here to begin.]</a:t>
            </a: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  <a:p>
            <a:pPr algn="ctr"/>
            <a:endParaRPr lang="en-US" sz="4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D50EF0-3B66-BE48-8E40-59188461E5DA}"/>
              </a:ext>
            </a:extLst>
          </p:cNvPr>
          <p:cNvSpPr txBox="1"/>
          <p:nvPr/>
        </p:nvSpPr>
        <p:spPr>
          <a:xfrm>
            <a:off x="1306286" y="468086"/>
            <a:ext cx="3217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Mock-ups for Online Pilot Study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EF2EAA-E591-0744-AC21-3FE4560BCF91}"/>
              </a:ext>
            </a:extLst>
          </p:cNvPr>
          <p:cNvSpPr/>
          <p:nvPr/>
        </p:nvSpPr>
        <p:spPr>
          <a:xfrm>
            <a:off x="8251645" y="1136651"/>
            <a:ext cx="2999014" cy="23448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82EA48-064B-7A4A-BEA7-74ED9BD54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7122" y="1500018"/>
            <a:ext cx="2466507" cy="17674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D211585-2C24-6441-8CE7-5C5E6D1C5DF9}"/>
              </a:ext>
            </a:extLst>
          </p:cNvPr>
          <p:cNvSpPr txBox="1"/>
          <p:nvPr/>
        </p:nvSpPr>
        <p:spPr>
          <a:xfrm>
            <a:off x="8447122" y="1239782"/>
            <a:ext cx="12314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Evaluation of Experience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434AD65-13C6-2347-98AC-C81A66C026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6789" y="3173967"/>
            <a:ext cx="388257" cy="2766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053181-A6D9-824E-A89E-5B0358CF28D7}"/>
              </a:ext>
            </a:extLst>
          </p:cNvPr>
          <p:cNvSpPr txBox="1"/>
          <p:nvPr/>
        </p:nvSpPr>
        <p:spPr>
          <a:xfrm>
            <a:off x="8251644" y="837418"/>
            <a:ext cx="29734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Mock-up of survey page (after each task)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8BB3D3A-E9CC-0044-B322-370C4BEBC1CB}"/>
              </a:ext>
            </a:extLst>
          </p:cNvPr>
          <p:cNvSpPr/>
          <p:nvPr/>
        </p:nvSpPr>
        <p:spPr>
          <a:xfrm>
            <a:off x="647700" y="4212082"/>
            <a:ext cx="2999014" cy="23448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CCB165B-8F0F-2B43-8FCB-946312E7B5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149" y="4621991"/>
            <a:ext cx="2950029" cy="79204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A5828CD-926D-2E49-B75D-D4CCB17DCAEC}"/>
              </a:ext>
            </a:extLst>
          </p:cNvPr>
          <p:cNvSpPr txBox="1"/>
          <p:nvPr/>
        </p:nvSpPr>
        <p:spPr>
          <a:xfrm>
            <a:off x="642149" y="4370363"/>
            <a:ext cx="12314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u="sng" dirty="0"/>
              <a:t>Evaluation of Experience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8EBA867-4059-FD4D-8D2C-45BF60760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3102" y="5443071"/>
            <a:ext cx="388257" cy="27663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889FBD0-423A-E646-9BF5-12DD7745261A}"/>
              </a:ext>
            </a:extLst>
          </p:cNvPr>
          <p:cNvSpPr txBox="1"/>
          <p:nvPr/>
        </p:nvSpPr>
        <p:spPr>
          <a:xfrm>
            <a:off x="650408" y="4057180"/>
            <a:ext cx="29734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Mock-up of survey page (continued)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4BB90F2-3E5F-274C-AECF-44F496A6673F}"/>
              </a:ext>
            </a:extLst>
          </p:cNvPr>
          <p:cNvSpPr txBox="1"/>
          <p:nvPr/>
        </p:nvSpPr>
        <p:spPr>
          <a:xfrm>
            <a:off x="751006" y="878228"/>
            <a:ext cx="21228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Mock-up of introduction page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CCB3D1-A867-4E47-A77B-BAD80A1F8676}"/>
              </a:ext>
            </a:extLst>
          </p:cNvPr>
          <p:cNvSpPr txBox="1"/>
          <p:nvPr/>
        </p:nvSpPr>
        <p:spPr>
          <a:xfrm>
            <a:off x="4539341" y="813564"/>
            <a:ext cx="21228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Mock-up of chatting page</a:t>
            </a:r>
          </a:p>
        </p:txBody>
      </p:sp>
    </p:spTree>
    <p:extLst>
      <p:ext uri="{BB962C8B-B14F-4D97-AF65-F5344CB8AC3E}">
        <p14:creationId xmlns:p14="http://schemas.microsoft.com/office/powerpoint/2010/main" val="3309411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556</Words>
  <Application>Microsoft Macintosh PowerPoint</Application>
  <PresentationFormat>Widescreen</PresentationFormat>
  <Paragraphs>130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#LIM CUI MIN#</dc:creator>
  <cp:lastModifiedBy>#LIM CUI MIN#</cp:lastModifiedBy>
  <cp:revision>12</cp:revision>
  <dcterms:created xsi:type="dcterms:W3CDTF">2018-05-15T07:04:23Z</dcterms:created>
  <dcterms:modified xsi:type="dcterms:W3CDTF">2018-05-15T13:02:18Z</dcterms:modified>
</cp:coreProperties>
</file>

<file path=docProps/thumbnail.jpeg>
</file>